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3" r:id="rId3"/>
    <p:sldId id="258" r:id="rId4"/>
    <p:sldId id="259" r:id="rId5"/>
    <p:sldId id="260" r:id="rId6"/>
    <p:sldId id="261" r:id="rId7"/>
    <p:sldId id="265" r:id="rId8"/>
    <p:sldId id="266" r:id="rId9"/>
    <p:sldId id="262" r:id="rId10"/>
    <p:sldId id="263" r:id="rId11"/>
    <p:sldId id="264" r:id="rId12"/>
    <p:sldId id="274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2"/>
    <p:restoredTop sz="94384"/>
  </p:normalViewPr>
  <p:slideViewPr>
    <p:cSldViewPr snapToGrid="0">
      <p:cViewPr varScale="1">
        <p:scale>
          <a:sx n="111" d="100"/>
          <a:sy n="111" d="100"/>
        </p:scale>
        <p:origin x="24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0A944-AE46-8C4B-AE1E-C7ACE0AB8FC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6E16DD-CED2-4146-9A3F-09FA01715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352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6E16DD-CED2-4146-9A3F-09FA017152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6E16DD-CED2-4146-9A3F-09FA017152A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45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A86E9-ACCB-F3C3-2050-F354BE918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B16486-B11F-E26A-992C-F790C57947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3A17C-6192-38F0-6741-7C5859F5C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3FF8B-0015-DCED-8824-DBE5317C1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F3DCA-2F3A-928E-FC3B-9543AA17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49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C8D09-613C-C170-F5B8-6194E9557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8181C-DA7A-6250-2C92-0D9F4EC689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D7351-6BEB-3BD1-2F90-04FD5E351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32BC3-D613-92D8-411A-CCE439DC4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B574A-53BC-BB86-8745-7EBFE8A1D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454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385A6-32D5-4316-B833-EC10DAA216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73A963-D86B-ADDC-7675-0C32A1676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3F0E-D221-0FD4-AD9F-3C7B20FC5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5BB05-61E8-03FB-D5B5-AE25C1DC6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7A718-3BAD-56C7-E734-ECE9D8C65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38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BBEF-6730-6C92-7B27-3297AF0FC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C1911-AE47-C4B5-FEA9-49F24756A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276F1-BBEC-AD7A-0DD8-C3069FBDA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087DB-F3DF-D42C-1E38-1D908F00C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DBDDB-7530-7204-C8B0-6C59136F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62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5D757-E04E-C1C5-9EB3-DB980761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9DFCD-DD59-F662-D6C8-598B0E0E5B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6B07C-489D-D09D-4431-FC4234258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C04B2-B49B-B3CD-3992-87CE82428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5325F-6B72-1B9E-864D-F46ABB761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609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B00A2-48B8-EA58-571A-AEDDF9ED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51F0F-F29C-269C-C746-0C759EC18E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FCF907-AF92-4DD8-4884-D0FFBCA064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0A5CEB-9694-5BF1-6673-0ADFF2B85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C2825-EE9B-D256-9406-65D4ECB9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442C7-009F-A32E-F709-EC5B9F3F9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042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2C0B2-0758-A509-019B-7D27B34DA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A0B5C-DFA8-A0DE-1E31-ECEA28719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AC402D-7921-AD20-B302-A99C816F9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FD92E4-9BF1-AE29-6C10-E1A39FE8FA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044927-9761-29A4-3B5A-8171C42F2C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14A682-C518-0970-7128-C82D37725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865774-42E9-9B6E-DA08-28C79194D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2D89BB-7195-7261-23EF-841912A55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0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9A24C-3FAA-64B4-CCF2-32CB913F5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542296-ECC6-0993-7B66-3A57F5A00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8EE4AE-2D71-336F-C25E-9C5E5E582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3C8847-2F97-C465-CC57-6AC4E8BB3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14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C99E9B-D0B7-4F93-7D9D-66DE86D9D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A70DB2-D4BD-1239-513E-D864EBEF0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CE54E2-11EA-7148-CC3C-EC95A5E46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244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26BC0-C383-C23D-55F6-5E3B1C86C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75A35-16FA-BA34-4436-A7B8FDDD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674BD5-8752-BC10-1987-4CB657937D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9C98CF-AFEB-02BB-BF31-A350CE94C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7B897-D1BF-2B3D-113E-99CE7E3BF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57D09-DD57-6520-BB00-AFD7E4E9E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88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D1C32-5369-E1F1-9D2D-D7A4D4713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906B35-59CA-4356-0EA5-0AFD3E805B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81E0CE-D053-E3E8-9476-CC91CEC4C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FF7DE-399B-8A28-F775-072E52E64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B2132A-EA10-971C-CC37-A55784AD6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E7745-127C-C9C1-9029-670D4AE1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90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DCB4E1-93AB-6625-EEC9-379062438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3974B1-6AFD-35DC-4AC0-019A5FB64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94114-729D-2D52-A35B-24C418BE84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E853C-019A-4946-8CBC-58DE7FB2E7B6}" type="datetimeFigureOut">
              <a:rPr lang="en-US" smtClean="0"/>
              <a:t>7/18/25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DCF21-936A-F267-4241-78D00523A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3E6A8-1B59-8051-D8EC-CB867B6B9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47F15-67AD-7948-9CCE-0B88D571E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48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xgenomics.com/blog/single-cell-rna-seq-an-introductory-overview-and-tools-for-getting-started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erdrola.com/sustainability/biology-kingdoms-living-things-classification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9kOGOY7vthk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11272742" cy="3918123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79FFBF-4FE5-C5CF-329D-FFB670C77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669" y="1097339"/>
            <a:ext cx="10011831" cy="2623885"/>
          </a:xfrm>
        </p:spPr>
        <p:txBody>
          <a:bodyPr anchor="ctr">
            <a:normAutofit fontScale="90000"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Introduction to cell biology and single-cell RNA sequencing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E8F46F-D590-45CD-AF41-A04DC11D1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17136"/>
            <a:ext cx="2112264" cy="1892808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33989" y="4521269"/>
            <a:ext cx="6720830" cy="1877811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1CA5A1-44CE-0569-6844-F3FF62489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6159" y="4843002"/>
            <a:ext cx="5760850" cy="1234345"/>
          </a:xfrm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Work experience – July 2025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4521270"/>
            <a:ext cx="2115455" cy="1890204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059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46ABF78-4BB1-53B8-C011-35B05C03C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0796" y="841601"/>
            <a:ext cx="4378880" cy="3503102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B38642C-62C4-4E31-A5D3-BB1DD8CA3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663583" cy="6858478"/>
          </a:xfrm>
          <a:custGeom>
            <a:avLst/>
            <a:gdLst>
              <a:gd name="connsiteX0" fmla="*/ 0 w 8663583"/>
              <a:gd name="connsiteY0" fmla="*/ 0 h 6858478"/>
              <a:gd name="connsiteX1" fmla="*/ 480486 w 8663583"/>
              <a:gd name="connsiteY1" fmla="*/ 0 h 6858478"/>
              <a:gd name="connsiteX2" fmla="*/ 4415403 w 8663583"/>
              <a:gd name="connsiteY2" fmla="*/ 0 h 6858478"/>
              <a:gd name="connsiteX3" fmla="*/ 5481631 w 8663583"/>
              <a:gd name="connsiteY3" fmla="*/ 0 h 6858478"/>
              <a:gd name="connsiteX4" fmla="*/ 5487208 w 8663583"/>
              <a:gd name="connsiteY4" fmla="*/ 0 h 6858478"/>
              <a:gd name="connsiteX5" fmla="*/ 8663583 w 8663583"/>
              <a:gd name="connsiteY5" fmla="*/ 6858478 h 6858478"/>
              <a:gd name="connsiteX6" fmla="*/ 1239028 w 8663583"/>
              <a:gd name="connsiteY6" fmla="*/ 6858478 h 6858478"/>
              <a:gd name="connsiteX7" fmla="*/ 1239288 w 8663583"/>
              <a:gd name="connsiteY7" fmla="*/ 6857916 h 6858478"/>
              <a:gd name="connsiteX8" fmla="*/ 480486 w 8663583"/>
              <a:gd name="connsiteY8" fmla="*/ 6857916 h 6858478"/>
              <a:gd name="connsiteX9" fmla="*/ 480486 w 8663583"/>
              <a:gd name="connsiteY9" fmla="*/ 6858000 h 6858478"/>
              <a:gd name="connsiteX10" fmla="*/ 0 w 8663583"/>
              <a:gd name="connsiteY10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63583" h="6858478">
                <a:moveTo>
                  <a:pt x="0" y="0"/>
                </a:moveTo>
                <a:lnTo>
                  <a:pt x="480486" y="0"/>
                </a:lnTo>
                <a:lnTo>
                  <a:pt x="4415403" y="0"/>
                </a:lnTo>
                <a:lnTo>
                  <a:pt x="5481631" y="0"/>
                </a:lnTo>
                <a:lnTo>
                  <a:pt x="5487208" y="0"/>
                </a:lnTo>
                <a:lnTo>
                  <a:pt x="8663583" y="6858478"/>
                </a:lnTo>
                <a:lnTo>
                  <a:pt x="1239028" y="6858478"/>
                </a:lnTo>
                <a:lnTo>
                  <a:pt x="1239288" y="6857916"/>
                </a:lnTo>
                <a:lnTo>
                  <a:pt x="480486" y="6857916"/>
                </a:lnTo>
                <a:lnTo>
                  <a:pt x="4804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9F66240-8C38-4069-A5C9-2D3FCD97E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234957" cy="6858478"/>
          </a:xfrm>
          <a:custGeom>
            <a:avLst/>
            <a:gdLst>
              <a:gd name="connsiteX0" fmla="*/ 156905 w 8234957"/>
              <a:gd name="connsiteY0" fmla="*/ 0 h 6858478"/>
              <a:gd name="connsiteX1" fmla="*/ 3986777 w 8234957"/>
              <a:gd name="connsiteY1" fmla="*/ 0 h 6858478"/>
              <a:gd name="connsiteX2" fmla="*/ 5053005 w 8234957"/>
              <a:gd name="connsiteY2" fmla="*/ 0 h 6858478"/>
              <a:gd name="connsiteX3" fmla="*/ 5058582 w 8234957"/>
              <a:gd name="connsiteY3" fmla="*/ 0 h 6858478"/>
              <a:gd name="connsiteX4" fmla="*/ 8234957 w 8234957"/>
              <a:gd name="connsiteY4" fmla="*/ 6858478 h 6858478"/>
              <a:gd name="connsiteX5" fmla="*/ 810402 w 8234957"/>
              <a:gd name="connsiteY5" fmla="*/ 6858478 h 6858478"/>
              <a:gd name="connsiteX6" fmla="*/ 810662 w 8234957"/>
              <a:gd name="connsiteY6" fmla="*/ 6857916 h 6858478"/>
              <a:gd name="connsiteX7" fmla="*/ 156905 w 8234957"/>
              <a:gd name="connsiteY7" fmla="*/ 6857916 h 6858478"/>
              <a:gd name="connsiteX8" fmla="*/ 156905 w 8234957"/>
              <a:gd name="connsiteY8" fmla="*/ 6858478 h 6858478"/>
              <a:gd name="connsiteX9" fmla="*/ 0 w 8234957"/>
              <a:gd name="connsiteY9" fmla="*/ 6858478 h 6858478"/>
              <a:gd name="connsiteX10" fmla="*/ 0 w 8234957"/>
              <a:gd name="connsiteY10" fmla="*/ 479 h 6858478"/>
              <a:gd name="connsiteX11" fmla="*/ 156905 w 8234957"/>
              <a:gd name="connsiteY11" fmla="*/ 479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34957" h="6858478">
                <a:moveTo>
                  <a:pt x="156905" y="0"/>
                </a:moveTo>
                <a:lnTo>
                  <a:pt x="3986777" y="0"/>
                </a:lnTo>
                <a:lnTo>
                  <a:pt x="5053005" y="0"/>
                </a:lnTo>
                <a:lnTo>
                  <a:pt x="5058582" y="0"/>
                </a:lnTo>
                <a:lnTo>
                  <a:pt x="8234957" y="6858478"/>
                </a:lnTo>
                <a:lnTo>
                  <a:pt x="810402" y="6858478"/>
                </a:lnTo>
                <a:lnTo>
                  <a:pt x="810662" y="6857916"/>
                </a:lnTo>
                <a:lnTo>
                  <a:pt x="156905" y="6857916"/>
                </a:lnTo>
                <a:lnTo>
                  <a:pt x="156905" y="6858478"/>
                </a:lnTo>
                <a:lnTo>
                  <a:pt x="0" y="6858478"/>
                </a:lnTo>
                <a:lnTo>
                  <a:pt x="0" y="479"/>
                </a:lnTo>
                <a:lnTo>
                  <a:pt x="15690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4378881" cy="1325563"/>
          </a:xfrm>
        </p:spPr>
        <p:txBody>
          <a:bodyPr>
            <a:normAutofit/>
          </a:bodyPr>
          <a:lstStyle/>
          <a:p>
            <a:r>
              <a:rPr lang="en-US" dirty="0"/>
              <a:t>How can we study gene expression?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A3125-A490-ACB7-352A-1577B833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0824"/>
            <a:ext cx="5076090" cy="4151376"/>
          </a:xfrm>
        </p:spPr>
        <p:txBody>
          <a:bodyPr>
            <a:normAutofit/>
          </a:bodyPr>
          <a:lstStyle/>
          <a:p>
            <a:r>
              <a:rPr lang="en-US" sz="2000" dirty="0"/>
              <a:t>Take a sample of tissue</a:t>
            </a:r>
          </a:p>
          <a:p>
            <a:r>
              <a:rPr lang="en-US" sz="2000" dirty="0"/>
              <a:t>Extract the RNA</a:t>
            </a:r>
          </a:p>
          <a:p>
            <a:r>
              <a:rPr lang="en-US" sz="2000" dirty="0"/>
              <a:t>Convert the RNA to complementary DNA (cDNA) library</a:t>
            </a:r>
          </a:p>
          <a:p>
            <a:r>
              <a:rPr lang="en-US" sz="2000" dirty="0"/>
              <a:t>Determine the order of bases (A,T,C,G) in the cDNA fragments using a sequencer</a:t>
            </a:r>
          </a:p>
          <a:p>
            <a:r>
              <a:rPr lang="en-US" sz="2000" dirty="0"/>
              <a:t>Align the sequences to a reference genome sequence</a:t>
            </a:r>
          </a:p>
          <a:p>
            <a:r>
              <a:rPr lang="en-US" sz="2000" dirty="0"/>
              <a:t>Count the reads matching to each gene – the more reads that are counted, the more that gene was expressed</a:t>
            </a:r>
          </a:p>
        </p:txBody>
      </p:sp>
    </p:spTree>
    <p:extLst>
      <p:ext uri="{BB962C8B-B14F-4D97-AF65-F5344CB8AC3E}">
        <p14:creationId xmlns:p14="http://schemas.microsoft.com/office/powerpoint/2010/main" val="363753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8055"/>
            <a:ext cx="7201941" cy="1508760"/>
          </a:xfrm>
          <a:prstGeom prst="rect">
            <a:avLst/>
          </a:prstGeom>
          <a:solidFill>
            <a:srgbClr val="5343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694944"/>
            <a:ext cx="6610388" cy="1042416"/>
          </a:xfrm>
        </p:spPr>
        <p:txBody>
          <a:bodyPr>
            <a:normAutofit/>
          </a:bodyPr>
          <a:lstStyle/>
          <a:p>
            <a:r>
              <a:rPr lang="en-US" sz="4200" dirty="0">
                <a:solidFill>
                  <a:srgbClr val="FFFFFF"/>
                </a:solidFill>
              </a:rPr>
              <a:t>Single-cell vs bulk RNA-Seq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5755" y="450222"/>
            <a:ext cx="1861718" cy="1506594"/>
          </a:xfrm>
          <a:prstGeom prst="rect">
            <a:avLst/>
          </a:prstGeom>
          <a:solidFill>
            <a:srgbClr val="F7AD2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0314" y="453269"/>
            <a:ext cx="1862765" cy="1505231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A87B69-D1B1-4DA7-B224-F220FC523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2130552"/>
            <a:ext cx="7205472" cy="4270248"/>
          </a:xfrm>
          <a:prstGeom prst="rect">
            <a:avLst/>
          </a:prstGeom>
          <a:solidFill>
            <a:srgbClr val="F7AD29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EC9A851-B534-3914-461E-D2915E2FF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142" y="2803234"/>
            <a:ext cx="6795370" cy="292200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5755" y="2127680"/>
            <a:ext cx="3887324" cy="4273119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A3125-A490-ACB7-352A-1577B833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9311" y="2393792"/>
            <a:ext cx="3360212" cy="3740893"/>
          </a:xfrm>
        </p:spPr>
        <p:txBody>
          <a:bodyPr anchor="ctr">
            <a:normAutofit/>
          </a:bodyPr>
          <a:lstStyle/>
          <a:p>
            <a:r>
              <a:rPr lang="en-US" sz="1800" dirty="0"/>
              <a:t>With bulk RNA-Seq, we measure gene expression in a mixture of cells</a:t>
            </a:r>
          </a:p>
          <a:p>
            <a:r>
              <a:rPr lang="en-US" sz="1800" dirty="0"/>
              <a:t>With single-cell RNA-Seq, we can measure gene expression in individual cells</a:t>
            </a:r>
          </a:p>
          <a:p>
            <a:r>
              <a:rPr lang="en-US" sz="1800" dirty="0"/>
              <a:t>This allows us to study individual cells derived from a tissue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60A26-67AC-6731-FDCA-632BC6EC9F05}"/>
              </a:ext>
            </a:extLst>
          </p:cNvPr>
          <p:cNvSpPr txBox="1"/>
          <p:nvPr/>
        </p:nvSpPr>
        <p:spPr>
          <a:xfrm>
            <a:off x="665018" y="6477053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hlinkClick r:id="rId3"/>
              </a:rPr>
              <a:t>https://www.10xgenomics.com/blog/single-cell-rna-seq-an-introductory-overview-and-tools-for-getting-started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35717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30A477-AD9C-99AE-7B38-4B0FA65EE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63" y="293423"/>
            <a:ext cx="11339274" cy="594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2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9E177-DF76-7938-5C2A-47F2BA779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RNA-Seq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8633FF0-AE3C-4459-466D-E538A79E83AD}"/>
              </a:ext>
            </a:extLst>
          </p:cNvPr>
          <p:cNvSpPr/>
          <p:nvPr/>
        </p:nvSpPr>
        <p:spPr>
          <a:xfrm>
            <a:off x="838200" y="1881597"/>
            <a:ext cx="1600353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counts matrix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B864A44-1103-FF9E-2FA6-3D1994DCB9C8}"/>
              </a:ext>
            </a:extLst>
          </p:cNvPr>
          <p:cNvSpPr/>
          <p:nvPr/>
        </p:nvSpPr>
        <p:spPr>
          <a:xfrm>
            <a:off x="3027745" y="1877740"/>
            <a:ext cx="2169288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QC (identify dying cells and doublets)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0774E55-6647-78F5-62CF-4C19FB0FA2E4}"/>
              </a:ext>
            </a:extLst>
          </p:cNvPr>
          <p:cNvSpPr/>
          <p:nvPr/>
        </p:nvSpPr>
        <p:spPr>
          <a:xfrm>
            <a:off x="5658903" y="1877740"/>
            <a:ext cx="1772044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Remove problem cells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4DB3FF7-BFA6-2D58-5892-9157806B5E38}"/>
              </a:ext>
            </a:extLst>
          </p:cNvPr>
          <p:cNvSpPr/>
          <p:nvPr/>
        </p:nvSpPr>
        <p:spPr>
          <a:xfrm>
            <a:off x="7911144" y="1877740"/>
            <a:ext cx="1772044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Normalise</a:t>
            </a:r>
            <a:r>
              <a:rPr lang="en-US" dirty="0"/>
              <a:t> counts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B336B4E-7FB0-8654-7136-FC0EE84F40F5}"/>
              </a:ext>
            </a:extLst>
          </p:cNvPr>
          <p:cNvSpPr/>
          <p:nvPr/>
        </p:nvSpPr>
        <p:spPr>
          <a:xfrm>
            <a:off x="7892817" y="5071034"/>
            <a:ext cx="1772044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counts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525A72A-97C3-CAD2-4254-68ED097B6662}"/>
              </a:ext>
            </a:extLst>
          </p:cNvPr>
          <p:cNvSpPr/>
          <p:nvPr/>
        </p:nvSpPr>
        <p:spPr>
          <a:xfrm>
            <a:off x="5658903" y="5071034"/>
            <a:ext cx="1772044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Dimension reduction (PCA)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5DD46D5-0234-F903-DE32-E4D3B9E6AA8D}"/>
              </a:ext>
            </a:extLst>
          </p:cNvPr>
          <p:cNvSpPr/>
          <p:nvPr/>
        </p:nvSpPr>
        <p:spPr>
          <a:xfrm>
            <a:off x="3194613" y="5071034"/>
            <a:ext cx="2002420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Dimension reduction (UMAP)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A34A15D-1DD8-8764-A39F-98B25347E314}"/>
              </a:ext>
            </a:extLst>
          </p:cNvPr>
          <p:cNvSpPr/>
          <p:nvPr/>
        </p:nvSpPr>
        <p:spPr>
          <a:xfrm>
            <a:off x="7911144" y="3429000"/>
            <a:ext cx="1772044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Identify variable genes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259BFE5-8A6E-9581-11DC-1B8F66ADC4F3}"/>
              </a:ext>
            </a:extLst>
          </p:cNvPr>
          <p:cNvSpPr/>
          <p:nvPr/>
        </p:nvSpPr>
        <p:spPr>
          <a:xfrm>
            <a:off x="1132390" y="5071034"/>
            <a:ext cx="1600353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 cells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A57719D-452E-789A-95FD-43E308D96B9E}"/>
              </a:ext>
            </a:extLst>
          </p:cNvPr>
          <p:cNvSpPr/>
          <p:nvPr/>
        </p:nvSpPr>
        <p:spPr>
          <a:xfrm>
            <a:off x="1131628" y="3464741"/>
            <a:ext cx="1600353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Identify marker genes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750521E-EA27-AB09-7DB6-AC595DB9D993}"/>
              </a:ext>
            </a:extLst>
          </p:cNvPr>
          <p:cNvSpPr/>
          <p:nvPr/>
        </p:nvSpPr>
        <p:spPr>
          <a:xfrm>
            <a:off x="3596680" y="3464741"/>
            <a:ext cx="1600353" cy="8847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Identify cell types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84CF2B-3195-7895-D39D-9920EFD45465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38553" y="2320116"/>
            <a:ext cx="589192" cy="38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6B0494-4E0F-CB0C-27A5-0F417012F066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2731981" y="3907117"/>
            <a:ext cx="86469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1327FE3-A6C3-91AD-C741-9A84BF158B0F}"/>
              </a:ext>
            </a:extLst>
          </p:cNvPr>
          <p:cNvCxnSpPr>
            <a:cxnSpLocks/>
            <a:stCxn id="12" idx="0"/>
            <a:endCxn id="13" idx="2"/>
          </p:cNvCxnSpPr>
          <p:nvPr/>
        </p:nvCxnSpPr>
        <p:spPr>
          <a:xfrm flipH="1" flipV="1">
            <a:off x="1931805" y="4349493"/>
            <a:ext cx="762" cy="7215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7471874-B210-4290-84B0-C2958575FD62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5197033" y="5513410"/>
            <a:ext cx="46187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81C6E51-B706-B62E-168E-3E02A479B03F}"/>
              </a:ext>
            </a:extLst>
          </p:cNvPr>
          <p:cNvCxnSpPr>
            <a:cxnSpLocks/>
            <a:stCxn id="8" idx="1"/>
            <a:endCxn id="9" idx="3"/>
          </p:cNvCxnSpPr>
          <p:nvPr/>
        </p:nvCxnSpPr>
        <p:spPr>
          <a:xfrm flipH="1">
            <a:off x="7430947" y="5513410"/>
            <a:ext cx="46187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09CCF97-E37B-2258-75F5-E6CF527CEAC4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8778839" y="4313752"/>
            <a:ext cx="18327" cy="7572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FD96E47-C8EA-A1DD-6076-7A2903BB378D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8797166" y="2762492"/>
            <a:ext cx="0" cy="6665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34DAFAB-7957-28F7-00E2-DA352E073FA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7430947" y="2320116"/>
            <a:ext cx="48019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7EC4576-A5AC-0757-8F28-03F645B1E08F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197033" y="2320116"/>
            <a:ext cx="46187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92C8DFB-BABB-2A6B-109E-AB91429993D5}"/>
              </a:ext>
            </a:extLst>
          </p:cNvPr>
          <p:cNvCxnSpPr>
            <a:cxnSpLocks/>
            <a:stCxn id="10" idx="1"/>
            <a:endCxn id="12" idx="3"/>
          </p:cNvCxnSpPr>
          <p:nvPr/>
        </p:nvCxnSpPr>
        <p:spPr>
          <a:xfrm flipH="1">
            <a:off x="2732743" y="5513410"/>
            <a:ext cx="46187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162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B2721-0552-9B72-C448-0E39F391D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1DCA2-6C47-0D8B-20E0-9F69E2E21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Set up laptops with Linux, Python, Conda and </a:t>
            </a:r>
            <a:r>
              <a:rPr lang="en-US" dirty="0" err="1"/>
              <a:t>Scanpy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Copy an example analysis looking at 2700 white blood cells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Analyse</a:t>
            </a:r>
            <a:r>
              <a:rPr lang="en-US" dirty="0"/>
              <a:t> a new data set of mouse embryonic cells</a:t>
            </a:r>
          </a:p>
          <a:p>
            <a:pPr>
              <a:lnSpc>
                <a:spcPct val="150000"/>
              </a:lnSpc>
            </a:pPr>
            <a:r>
              <a:rPr lang="en-US" dirty="0"/>
              <a:t>Use cell atlas databases to identify mouse embryo cell types (we haven’t done this before)</a:t>
            </a:r>
          </a:p>
        </p:txBody>
      </p:sp>
    </p:spTree>
    <p:extLst>
      <p:ext uri="{BB962C8B-B14F-4D97-AF65-F5344CB8AC3E}">
        <p14:creationId xmlns:p14="http://schemas.microsoft.com/office/powerpoint/2010/main" val="1605214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Multicellular organisms</a:t>
            </a:r>
          </a:p>
        </p:txBody>
      </p:sp>
      <p:pic>
        <p:nvPicPr>
          <p:cNvPr id="4" name="Picture 2" descr="Infographic_Living_Things">
            <a:extLst>
              <a:ext uri="{FF2B5EF4-FFF2-40B4-BE49-F238E27FC236}">
                <a16:creationId xmlns:a16="http://schemas.microsoft.com/office/drawing/2014/main" id="{D686F6F2-71BE-9EA1-84E4-C0315D0BE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97120" y="-697673"/>
            <a:ext cx="7294880" cy="750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A3125-A490-ACB7-352A-1577B833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9843" y="6205147"/>
            <a:ext cx="5930390" cy="40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chemeClr val="tx1">
                    <a:alpha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https://www.iberdrola.com/sustainability/biology-kingdoms-living-things-classification</a:t>
            </a:r>
            <a:endParaRPr lang="en-US" sz="1200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F0A5D04-723E-0D94-7F21-E5535D8C07EE}"/>
              </a:ext>
            </a:extLst>
          </p:cNvPr>
          <p:cNvSpPr txBox="1">
            <a:spLocks/>
          </p:cNvSpPr>
          <p:nvPr/>
        </p:nvSpPr>
        <p:spPr>
          <a:xfrm>
            <a:off x="762001" y="2279018"/>
            <a:ext cx="3556000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Plants, animals and fungi are made many individual cells</a:t>
            </a:r>
          </a:p>
          <a:p>
            <a:r>
              <a:rPr lang="en-US" sz="1800" dirty="0">
                <a:solidFill>
                  <a:schemeClr val="bg1"/>
                </a:solidFill>
              </a:rPr>
              <a:t>A human body comprises ~37 trillion cells</a:t>
            </a:r>
          </a:p>
          <a:p>
            <a:r>
              <a:rPr lang="en-US" sz="1800" dirty="0">
                <a:solidFill>
                  <a:schemeClr val="bg1"/>
                </a:solidFill>
              </a:rPr>
              <a:t>Most animals begin life as a single fertilized egg</a:t>
            </a:r>
          </a:p>
          <a:p>
            <a:r>
              <a:rPr lang="en-US" sz="1800" dirty="0">
                <a:solidFill>
                  <a:schemeClr val="bg1"/>
                </a:solidFill>
              </a:rPr>
              <a:t>Cells divide, giving rise to new cells.</a:t>
            </a:r>
          </a:p>
          <a:p>
            <a:r>
              <a:rPr lang="en-US" sz="1800" dirty="0">
                <a:solidFill>
                  <a:schemeClr val="bg1"/>
                </a:solidFill>
              </a:rPr>
              <a:t>Most cells specialize </a:t>
            </a:r>
            <a:r>
              <a:rPr lang="en-US" sz="1800" dirty="0" err="1">
                <a:solidFill>
                  <a:schemeClr val="bg1"/>
                </a:solidFill>
              </a:rPr>
              <a:t>eg.</a:t>
            </a:r>
            <a:r>
              <a:rPr lang="en-US" sz="1800" dirty="0">
                <a:solidFill>
                  <a:schemeClr val="bg1"/>
                </a:solidFill>
              </a:rPr>
              <a:t> Skin cells, blood cells, muscle cells, neurons…</a:t>
            </a:r>
          </a:p>
        </p:txBody>
      </p:sp>
    </p:spTree>
    <p:extLst>
      <p:ext uri="{BB962C8B-B14F-4D97-AF65-F5344CB8AC3E}">
        <p14:creationId xmlns:p14="http://schemas.microsoft.com/office/powerpoint/2010/main" val="3337478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4906281" cy="1325563"/>
          </a:xfrm>
        </p:spPr>
        <p:txBody>
          <a:bodyPr>
            <a:normAutofit/>
          </a:bodyPr>
          <a:lstStyle/>
          <a:p>
            <a:r>
              <a:rPr lang="en-US" sz="4100"/>
              <a:t>Development from one cell to many cells</a:t>
            </a:r>
          </a:p>
        </p:txBody>
      </p:sp>
      <p:sp>
        <p:nvSpPr>
          <p:cNvPr id="2063" name="Content Placeholder 2">
            <a:extLst>
              <a:ext uri="{FF2B5EF4-FFF2-40B4-BE49-F238E27FC236}">
                <a16:creationId xmlns:a16="http://schemas.microsoft.com/office/drawing/2014/main" id="{934A3125-A490-ACB7-352A-1577B833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5006336" cy="3181684"/>
          </a:xfrm>
        </p:spPr>
        <p:txBody>
          <a:bodyPr anchor="t">
            <a:normAutofit/>
          </a:bodyPr>
          <a:lstStyle/>
          <a:p>
            <a:r>
              <a:rPr lang="en-US" sz="1800" dirty="0"/>
              <a:t>Development from a fertilized egg cell to an adult animal seems complex and is an area of research</a:t>
            </a:r>
          </a:p>
          <a:p>
            <a:r>
              <a:rPr lang="en-US" sz="1800" dirty="0"/>
              <a:t>There is a cascade of steps where cells differentiate into simpler tissues and then into more complex tissues</a:t>
            </a:r>
          </a:p>
          <a:p>
            <a:endParaRPr lang="en-US" sz="1800" dirty="0"/>
          </a:p>
        </p:txBody>
      </p:sp>
      <p:sp>
        <p:nvSpPr>
          <p:cNvPr id="2055" name="Freeform: Shape 2054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9218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58D44E42-C462-4105-BC86-FE75B4E3C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846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C4541B-BA41-DF74-3FE0-3BA52415D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76686" y="286807"/>
            <a:ext cx="3066674" cy="5786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F70801-16CE-9348-8C98-437D9F65AE0D}"/>
              </a:ext>
            </a:extLst>
          </p:cNvPr>
          <p:cNvSpPr txBox="1">
            <a:spLocks/>
          </p:cNvSpPr>
          <p:nvPr/>
        </p:nvSpPr>
        <p:spPr>
          <a:xfrm>
            <a:off x="3207729" y="6347442"/>
            <a:ext cx="5415639" cy="3945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https://</a:t>
            </a:r>
            <a:r>
              <a:rPr lang="en-US" sz="1800" dirty="0" err="1"/>
              <a:t>en.wikipedia.org</a:t>
            </a:r>
            <a:r>
              <a:rPr lang="en-US" sz="1800" dirty="0"/>
              <a:t>/wiki/</a:t>
            </a:r>
            <a:r>
              <a:rPr lang="en-US" sz="1800" dirty="0" err="1"/>
              <a:t>Developmental_biology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15695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New image">
            <a:extLst>
              <a:ext uri="{FF2B5EF4-FFF2-40B4-BE49-F238E27FC236}">
                <a16:creationId xmlns:a16="http://schemas.microsoft.com/office/drawing/2014/main" id="{C91FB20E-42AA-A070-7B9E-3F3475B45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32" t="-21067" r="41175" b="21067"/>
          <a:stretch/>
        </p:blipFill>
        <p:spPr bwMode="auto">
          <a:xfrm>
            <a:off x="3779520" y="-1917718"/>
            <a:ext cx="8477424" cy="877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1" name="Rectangle 308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Organization of tissues</a:t>
            </a:r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A3125-A490-ACB7-352A-1577B833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5004471" cy="3207258"/>
          </a:xfrm>
        </p:spPr>
        <p:txBody>
          <a:bodyPr anchor="t">
            <a:normAutofit/>
          </a:bodyPr>
          <a:lstStyle/>
          <a:p>
            <a:r>
              <a:rPr lang="en-US" sz="2000" dirty="0"/>
              <a:t>Healthy tissues are highly ordered</a:t>
            </a:r>
          </a:p>
          <a:p>
            <a:r>
              <a:rPr lang="en-US" sz="2000" dirty="0"/>
              <a:t>Tissues are made of different types of specialized cells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E64AF3-801F-A355-3A03-83995EEE75A7}"/>
              </a:ext>
            </a:extLst>
          </p:cNvPr>
          <p:cNvSpPr txBox="1"/>
          <p:nvPr/>
        </p:nvSpPr>
        <p:spPr>
          <a:xfrm>
            <a:off x="305725" y="5999555"/>
            <a:ext cx="50698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ohiostate.pressbooks.pub</a:t>
            </a:r>
            <a:r>
              <a:rPr lang="en-US" dirty="0"/>
              <a:t>/</a:t>
            </a:r>
            <a:r>
              <a:rPr lang="en-US" dirty="0" err="1"/>
              <a:t>vethisto</a:t>
            </a:r>
            <a:r>
              <a:rPr lang="en-US" dirty="0"/>
              <a:t>/chapter/8-general-histologic-anatomy-of-the-tubular-digestive-tract/</a:t>
            </a:r>
          </a:p>
        </p:txBody>
      </p:sp>
    </p:spTree>
    <p:extLst>
      <p:ext uri="{BB962C8B-B14F-4D97-AF65-F5344CB8AC3E}">
        <p14:creationId xmlns:p14="http://schemas.microsoft.com/office/powerpoint/2010/main" val="4164572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 up of cells">
            <a:extLst>
              <a:ext uri="{FF2B5EF4-FFF2-40B4-BE49-F238E27FC236}">
                <a16:creationId xmlns:a16="http://schemas.microsoft.com/office/drawing/2014/main" id="{CAE12390-2A07-8F7B-EDAD-21F2EBB38A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What makes cells different?</a:t>
            </a:r>
          </a:p>
        </p:txBody>
      </p:sp>
    </p:spTree>
    <p:extLst>
      <p:ext uri="{BB962C8B-B14F-4D97-AF65-F5344CB8AC3E}">
        <p14:creationId xmlns:p14="http://schemas.microsoft.com/office/powerpoint/2010/main" val="1436887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Gene expression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A2AFFB-0391-4C37-1A8E-883BD58EA4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45" r="921"/>
          <a:stretch/>
        </p:blipFill>
        <p:spPr>
          <a:xfrm>
            <a:off x="562494" y="2267395"/>
            <a:ext cx="6661104" cy="390956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A3125-A490-ACB7-352A-1577B833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r>
              <a:rPr lang="en-US" sz="2200" dirty="0"/>
              <a:t>Genes are regions of DNA</a:t>
            </a:r>
          </a:p>
          <a:p>
            <a:r>
              <a:rPr lang="en-US" sz="2200" dirty="0"/>
              <a:t>Genes are transcribed to produce RNA by the enzyme ‘RNA polymerase’</a:t>
            </a:r>
          </a:p>
          <a:p>
            <a:r>
              <a:rPr lang="en-US" sz="2200" dirty="0"/>
              <a:t>We call this process ‘gene expression’</a:t>
            </a:r>
          </a:p>
          <a:p>
            <a:r>
              <a:rPr lang="en-US" sz="2200" dirty="0"/>
              <a:t>RNAs can be used by ribosomes to translate proteins</a:t>
            </a:r>
          </a:p>
        </p:txBody>
      </p:sp>
    </p:spTree>
    <p:extLst>
      <p:ext uri="{BB962C8B-B14F-4D97-AF65-F5344CB8AC3E}">
        <p14:creationId xmlns:p14="http://schemas.microsoft.com/office/powerpoint/2010/main" val="3188554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The Central Dogma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A3125-A490-ACB7-352A-1577B833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1800" dirty="0"/>
              <a:t>DNA can self-replicate</a:t>
            </a:r>
          </a:p>
          <a:p>
            <a:r>
              <a:rPr lang="en-US" sz="1800" dirty="0"/>
              <a:t>RNA molecules are </a:t>
            </a:r>
            <a:r>
              <a:rPr lang="en-US" sz="1800" i="1" dirty="0"/>
              <a:t>transcribed</a:t>
            </a:r>
            <a:r>
              <a:rPr lang="en-US" sz="1800" dirty="0"/>
              <a:t> from regions of DNA called </a:t>
            </a:r>
            <a:r>
              <a:rPr lang="en-US" sz="1800" i="1" dirty="0"/>
              <a:t>genes</a:t>
            </a:r>
          </a:p>
          <a:p>
            <a:r>
              <a:rPr lang="en-US" sz="1800" dirty="0"/>
              <a:t>There are different RNAs in cells that perform different tasks</a:t>
            </a:r>
          </a:p>
          <a:p>
            <a:r>
              <a:rPr lang="en-US" sz="1800" dirty="0"/>
              <a:t>Messenger RNAs encode the sequences of </a:t>
            </a:r>
            <a:r>
              <a:rPr lang="en-US" sz="1800" i="1" dirty="0"/>
              <a:t>proteins</a:t>
            </a:r>
          </a:p>
          <a:p>
            <a:r>
              <a:rPr lang="en-US" sz="1800" dirty="0"/>
              <a:t>Proteins are little molecular machines that can perform tasks inside cells</a:t>
            </a:r>
          </a:p>
        </p:txBody>
      </p:sp>
      <p:sp>
        <p:nvSpPr>
          <p:cNvPr id="8206" name="Freeform: Shape 8205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 descr="Portrait of Dr Francis Crick by Robert Ballagh.">
            <a:extLst>
              <a:ext uri="{FF2B5EF4-FFF2-40B4-BE49-F238E27FC236}">
                <a16:creationId xmlns:a16="http://schemas.microsoft.com/office/drawing/2014/main" id="{21339178-ECAE-3090-BC4A-0509660BCE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6" r="1" b="32052"/>
          <a:stretch/>
        </p:blipFill>
        <p:spPr bwMode="auto">
          <a:xfrm>
            <a:off x="6826339" y="-2008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81786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8FB6E5-9E17-3C1E-9F92-8171143EE9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37" r="7830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dirty="0"/>
              <a:t>The Central Dogma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A3125-A490-ACB7-352A-1577B833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en-US" sz="2000" dirty="0"/>
              <a:t>Watch the YouTube video: </a:t>
            </a:r>
            <a:r>
              <a:rPr lang="en-US" sz="2000" dirty="0">
                <a:hlinkClick r:id="rId3"/>
              </a:rPr>
              <a:t>https://www.youtube.com/watch?v=9kOGOY7vthk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90179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4D2C9-E9FB-7572-7FE2-B6DFE3DBE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 sz="3400">
                <a:solidFill>
                  <a:schemeClr val="bg1"/>
                </a:solidFill>
              </a:rPr>
              <a:t>How is gene expression controlled?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A3125-A490-ACB7-352A-1577B833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0"/>
            <a:ext cx="3384000" cy="3844800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>
                    <a:alpha val="60000"/>
                  </a:schemeClr>
                </a:solidFill>
              </a:rPr>
              <a:t>Some genes encode proteins called Transcription Factors (TF)</a:t>
            </a:r>
          </a:p>
          <a:p>
            <a:r>
              <a:rPr lang="en-US" sz="2000">
                <a:solidFill>
                  <a:schemeClr val="bg1">
                    <a:alpha val="60000"/>
                  </a:schemeClr>
                </a:solidFill>
              </a:rPr>
              <a:t>TFs recognize and bind DNA sequences (promotors) in front of other, specific genes</a:t>
            </a:r>
          </a:p>
          <a:p>
            <a:r>
              <a:rPr lang="en-US" sz="2000">
                <a:solidFill>
                  <a:schemeClr val="bg1">
                    <a:alpha val="60000"/>
                  </a:schemeClr>
                </a:solidFill>
              </a:rPr>
              <a:t>TFs bind promoters and enable the binding of other proteins</a:t>
            </a:r>
          </a:p>
          <a:p>
            <a:r>
              <a:rPr lang="en-US" sz="2000">
                <a:solidFill>
                  <a:schemeClr val="bg1">
                    <a:alpha val="60000"/>
                  </a:schemeClr>
                </a:solidFill>
              </a:rPr>
              <a:t>These other proteins transcribe the messenger RNAs from the target genes</a:t>
            </a:r>
          </a:p>
          <a:p>
            <a:endParaRPr lang="en-US" sz="200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FE68D57-79D6-94EF-CB4C-9F3F9FB58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774" y="1503680"/>
            <a:ext cx="7048498" cy="338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42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27926</TotalTime>
  <Words>545</Words>
  <Application>Microsoft Macintosh PowerPoint</Application>
  <PresentationFormat>Widescreen</PresentationFormat>
  <Paragraphs>67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Introduction to cell biology and single-cell RNA sequencing</vt:lpstr>
      <vt:lpstr>Multicellular organisms</vt:lpstr>
      <vt:lpstr>Development from one cell to many cells</vt:lpstr>
      <vt:lpstr>Organization of tissues</vt:lpstr>
      <vt:lpstr>What makes cells different?</vt:lpstr>
      <vt:lpstr>Gene expression</vt:lpstr>
      <vt:lpstr>The Central Dogma</vt:lpstr>
      <vt:lpstr>The Central Dogma</vt:lpstr>
      <vt:lpstr>How is gene expression controlled?</vt:lpstr>
      <vt:lpstr>How can we study gene expression?</vt:lpstr>
      <vt:lpstr>Single-cell vs bulk RNA-Seq</vt:lpstr>
      <vt:lpstr>PowerPoint Presentation</vt:lpstr>
      <vt:lpstr>Single-cell RNA-Seq workflow</vt:lpstr>
      <vt:lpstr>The plan…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Campbell</dc:creator>
  <cp:lastModifiedBy>James Campbell</cp:lastModifiedBy>
  <cp:revision>6</cp:revision>
  <cp:lastPrinted>2025-07-21T12:08:14Z</cp:lastPrinted>
  <dcterms:created xsi:type="dcterms:W3CDTF">2023-02-06T09:59:31Z</dcterms:created>
  <dcterms:modified xsi:type="dcterms:W3CDTF">2025-07-22T15:23:54Z</dcterms:modified>
</cp:coreProperties>
</file>

<file path=docProps/thumbnail.jpeg>
</file>